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56" r:id="rId2"/>
    <p:sldId id="294" r:id="rId3"/>
    <p:sldId id="277" r:id="rId4"/>
    <p:sldId id="293" r:id="rId5"/>
    <p:sldId id="298" r:id="rId6"/>
    <p:sldId id="269" r:id="rId7"/>
    <p:sldId id="301" r:id="rId8"/>
    <p:sldId id="303" r:id="rId9"/>
    <p:sldId id="299" r:id="rId10"/>
    <p:sldId id="304" r:id="rId11"/>
    <p:sldId id="300" r:id="rId12"/>
    <p:sldId id="297" r:id="rId13"/>
    <p:sldId id="320" r:id="rId14"/>
    <p:sldId id="309" r:id="rId15"/>
    <p:sldId id="310" r:id="rId16"/>
    <p:sldId id="311" r:id="rId17"/>
    <p:sldId id="312" r:id="rId18"/>
    <p:sldId id="321" r:id="rId19"/>
    <p:sldId id="313" r:id="rId20"/>
    <p:sldId id="314" r:id="rId21"/>
    <p:sldId id="315" r:id="rId22"/>
    <p:sldId id="322" r:id="rId23"/>
    <p:sldId id="316" r:id="rId24"/>
    <p:sldId id="317" r:id="rId25"/>
    <p:sldId id="318" r:id="rId26"/>
    <p:sldId id="319" r:id="rId27"/>
    <p:sldId id="323" r:id="rId28"/>
    <p:sldId id="280" r:id="rId29"/>
    <p:sldId id="296" r:id="rId30"/>
    <p:sldId id="267" r:id="rId3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74C2"/>
    <a:srgbClr val="666666"/>
    <a:srgbClr val="DADADA"/>
    <a:srgbClr val="C0F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5" autoAdjust="0"/>
    <p:restoredTop sz="96208"/>
  </p:normalViewPr>
  <p:slideViewPr>
    <p:cSldViewPr snapToGrid="0" snapToObjects="1">
      <p:cViewPr varScale="1">
        <p:scale>
          <a:sx n="67" d="100"/>
          <a:sy n="67" d="100"/>
        </p:scale>
        <p:origin x="4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2955BD-C96E-F143-9678-642CA6BA7ED6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FF2F5-A6A5-2B41-9DDD-8EBC94FFDC8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10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41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scelto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Soil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`e un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progetto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 source,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costantemente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crescita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aggiornato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cross- </a:t>
            </a:r>
            <a:endParaRPr lang="en-GB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 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utilizzare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standard di moduli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gi`a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rodati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ampiamente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utilizzati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conosciuti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dirty="0"/>
          </a:p>
          <a:p>
            <a:r>
              <a:rPr lang="en-IT" dirty="0"/>
              <a:t>Struttura di Soil: (agenti, simulazione) con configurazioni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57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92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68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92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9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65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49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86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81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04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06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2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04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1015" y="-190919"/>
            <a:ext cx="12640826" cy="7496071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itka Small" panose="02000505000000020004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847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Section Head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461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5992"/>
            <a:ext cx="10515600" cy="749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Roboto Slab" pitchFamily="2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2900" y="638333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805018" y="1015780"/>
            <a:ext cx="4581964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rgbClr val="DF6613"/>
                </a:solidFill>
                <a:latin typeface="+mn-lt"/>
                <a:ea typeface="Roboto Slab" pitchFamily="2" charset="0"/>
              </a:defRPr>
            </a:lvl1pPr>
          </a:lstStyle>
          <a:p>
            <a:pPr lvl="0"/>
            <a:r>
              <a:rPr lang="en-US"/>
              <a:t>Subtitle</a:t>
            </a:r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5461282" y="1361488"/>
            <a:ext cx="1269436" cy="148720"/>
            <a:chOff x="5346460" y="2195803"/>
            <a:chExt cx="1269436" cy="148720"/>
          </a:xfrm>
        </p:grpSpPr>
        <p:sp>
          <p:nvSpPr>
            <p:cNvPr id="8" name="Oval 7"/>
            <p:cNvSpPr/>
            <p:nvPr/>
          </p:nvSpPr>
          <p:spPr>
            <a:xfrm>
              <a:off x="6023538" y="2200523"/>
              <a:ext cx="144000" cy="14400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9" name="Oval 8"/>
            <p:cNvSpPr/>
            <p:nvPr/>
          </p:nvSpPr>
          <p:spPr>
            <a:xfrm>
              <a:off x="5799359" y="2200523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0" name="Oval 9"/>
            <p:cNvSpPr/>
            <p:nvPr/>
          </p:nvSpPr>
          <p:spPr>
            <a:xfrm>
              <a:off x="5575180" y="2200523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1" name="Oval 10"/>
            <p:cNvSpPr/>
            <p:nvPr/>
          </p:nvSpPr>
          <p:spPr>
            <a:xfrm>
              <a:off x="6247717" y="2200523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2" name="Oval 11"/>
            <p:cNvSpPr/>
            <p:nvPr/>
          </p:nvSpPr>
          <p:spPr>
            <a:xfrm>
              <a:off x="6471896" y="2200523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3" name="Oval 12"/>
            <p:cNvSpPr/>
            <p:nvPr/>
          </p:nvSpPr>
          <p:spPr>
            <a:xfrm>
              <a:off x="5346460" y="2195803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cxnSp>
        <p:nvCxnSpPr>
          <p:cNvPr id="14" name="Connettore 2 1"/>
          <p:cNvCxnSpPr/>
          <p:nvPr/>
        </p:nvCxnSpPr>
        <p:spPr>
          <a:xfrm flipH="1" flipV="1">
            <a:off x="3915791" y="1019175"/>
            <a:ext cx="4371186" cy="418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95865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5992"/>
            <a:ext cx="10515600" cy="749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Roboto Slab" pitchFamily="2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2900" y="638333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805018" y="1015780"/>
            <a:ext cx="4581964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rgbClr val="DF6613"/>
                </a:solidFill>
                <a:latin typeface="+mn-lt"/>
                <a:ea typeface="Roboto Slab" pitchFamily="2" charset="0"/>
              </a:defRPr>
            </a:lvl1pPr>
          </a:lstStyle>
          <a:p>
            <a:pPr lvl="0"/>
            <a:r>
              <a:rPr lang="en-US"/>
              <a:t>Subtitle</a:t>
            </a:r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5575642" y="1366208"/>
            <a:ext cx="1040716" cy="144000"/>
            <a:chOff x="5575180" y="2200523"/>
            <a:chExt cx="1040716" cy="144000"/>
          </a:xfrm>
        </p:grpSpPr>
        <p:sp>
          <p:nvSpPr>
            <p:cNvPr id="8" name="Oval 7"/>
            <p:cNvSpPr/>
            <p:nvPr/>
          </p:nvSpPr>
          <p:spPr>
            <a:xfrm>
              <a:off x="6023538" y="2200523"/>
              <a:ext cx="144000" cy="14400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9" name="Oval 8"/>
            <p:cNvSpPr/>
            <p:nvPr/>
          </p:nvSpPr>
          <p:spPr>
            <a:xfrm>
              <a:off x="5799359" y="2200523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0" name="Oval 9"/>
            <p:cNvSpPr/>
            <p:nvPr/>
          </p:nvSpPr>
          <p:spPr>
            <a:xfrm>
              <a:off x="5575180" y="2200523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1" name="Oval 10"/>
            <p:cNvSpPr/>
            <p:nvPr/>
          </p:nvSpPr>
          <p:spPr>
            <a:xfrm>
              <a:off x="6247717" y="2200523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2" name="Oval 11"/>
            <p:cNvSpPr/>
            <p:nvPr/>
          </p:nvSpPr>
          <p:spPr>
            <a:xfrm>
              <a:off x="6471896" y="2200523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cxnSp>
        <p:nvCxnSpPr>
          <p:cNvPr id="14" name="Connettore 2 1"/>
          <p:cNvCxnSpPr/>
          <p:nvPr/>
        </p:nvCxnSpPr>
        <p:spPr>
          <a:xfrm flipH="1" flipV="1">
            <a:off x="3915791" y="1019175"/>
            <a:ext cx="4371186" cy="418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16790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5992"/>
            <a:ext cx="10515600" cy="749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Roboto Slab" pitchFamily="2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2900" y="638333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805018" y="1015780"/>
            <a:ext cx="4581964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rgbClr val="DF6613"/>
                </a:solidFill>
                <a:latin typeface="+mn-lt"/>
                <a:ea typeface="Roboto Slab" pitchFamily="2" charset="0"/>
              </a:defRPr>
            </a:lvl1pPr>
          </a:lstStyle>
          <a:p>
            <a:pPr lvl="0"/>
            <a:r>
              <a:rPr lang="en-US"/>
              <a:t>Subtitle</a:t>
            </a:r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5461282" y="6491536"/>
            <a:ext cx="1269436" cy="148720"/>
            <a:chOff x="5346460" y="2195803"/>
            <a:chExt cx="1269436" cy="148720"/>
          </a:xfrm>
        </p:grpSpPr>
        <p:sp>
          <p:nvSpPr>
            <p:cNvPr id="8" name="Oval 7"/>
            <p:cNvSpPr/>
            <p:nvPr/>
          </p:nvSpPr>
          <p:spPr>
            <a:xfrm>
              <a:off x="6023538" y="2200523"/>
              <a:ext cx="144000" cy="14400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9" name="Oval 8"/>
            <p:cNvSpPr/>
            <p:nvPr/>
          </p:nvSpPr>
          <p:spPr>
            <a:xfrm>
              <a:off x="5799359" y="2200523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0" name="Oval 9"/>
            <p:cNvSpPr/>
            <p:nvPr/>
          </p:nvSpPr>
          <p:spPr>
            <a:xfrm>
              <a:off x="5575180" y="2200523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1" name="Oval 10"/>
            <p:cNvSpPr/>
            <p:nvPr/>
          </p:nvSpPr>
          <p:spPr>
            <a:xfrm>
              <a:off x="6247717" y="2200523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2" name="Oval 11"/>
            <p:cNvSpPr/>
            <p:nvPr/>
          </p:nvSpPr>
          <p:spPr>
            <a:xfrm>
              <a:off x="6471896" y="2200523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3" name="Oval 12"/>
            <p:cNvSpPr/>
            <p:nvPr/>
          </p:nvSpPr>
          <p:spPr>
            <a:xfrm>
              <a:off x="5346460" y="2195803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cxnSp>
        <p:nvCxnSpPr>
          <p:cNvPr id="15" name="Connettore 2 1"/>
          <p:cNvCxnSpPr/>
          <p:nvPr/>
        </p:nvCxnSpPr>
        <p:spPr>
          <a:xfrm flipH="1" flipV="1">
            <a:off x="3915791" y="1019175"/>
            <a:ext cx="4371186" cy="41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44260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8802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1908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1925" y="69849"/>
            <a:ext cx="2743200" cy="365125"/>
          </a:xfrm>
          <a:prstGeom prst="rect">
            <a:avLst/>
          </a:prstGeom>
        </p:spPr>
        <p:txBody>
          <a:bodyPr/>
          <a:lstStyle/>
          <a:p>
            <a:fld id="{5B2A6080-A60C-496F-881A-5AFF8DDB70B0}" type="datetimeFigureOut">
              <a:rPr lang="it-IT" smtClean="0"/>
              <a:t>19/10/2020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526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F95CDEB-D3BA-44AC-AA16-F14CCF27B0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6A0F11C1-C9B0-48A8-81A3-0E2C2F945A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657" y="210870"/>
            <a:ext cx="5184000" cy="3240000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14" name="Segnaposto immagine 4">
            <a:extLst>
              <a:ext uri="{FF2B5EF4-FFF2-40B4-BE49-F238E27FC236}">
                <a16:creationId xmlns:a16="http://schemas.microsoft.com/office/drawing/2014/main" id="{208222A3-6534-4E8C-BED3-29442C0DEB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04344" y="201245"/>
            <a:ext cx="5184000" cy="3240000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15" name="Segnaposto immagine 4">
            <a:extLst>
              <a:ext uri="{FF2B5EF4-FFF2-40B4-BE49-F238E27FC236}">
                <a16:creationId xmlns:a16="http://schemas.microsoft.com/office/drawing/2014/main" id="{290D502C-30F9-4F70-BAF5-FDD5EE70E1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4344" y="3450870"/>
            <a:ext cx="5184000" cy="3240000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34958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5938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925" y="69849"/>
            <a:ext cx="2743200" cy="365125"/>
          </a:xfrm>
          <a:prstGeom prst="rect">
            <a:avLst/>
          </a:prstGeom>
        </p:spPr>
        <p:txBody>
          <a:bodyPr/>
          <a:lstStyle/>
          <a:p>
            <a:fld id="{5B2A6080-A60C-496F-881A-5AFF8DDB70B0}" type="datetimeFigureOut">
              <a:rPr lang="it-IT" smtClean="0"/>
              <a:t>19/10/2020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430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5620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1925" y="69849"/>
            <a:ext cx="2743200" cy="365125"/>
          </a:xfrm>
          <a:prstGeom prst="rect">
            <a:avLst/>
          </a:prstGeom>
        </p:spPr>
        <p:txBody>
          <a:bodyPr/>
          <a:lstStyle/>
          <a:p>
            <a:fld id="{5B2A6080-A60C-496F-881A-5AFF8DDB70B0}" type="datetimeFigureOut">
              <a:rPr lang="it-IT" smtClean="0"/>
              <a:t>19/10/2020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72509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1925" y="69849"/>
            <a:ext cx="2743200" cy="365125"/>
          </a:xfrm>
          <a:prstGeom prst="rect">
            <a:avLst/>
          </a:prstGeom>
        </p:spPr>
        <p:txBody>
          <a:bodyPr/>
          <a:lstStyle/>
          <a:p>
            <a:fld id="{5B2A6080-A60C-496F-881A-5AFF8DDB70B0}" type="datetimeFigureOut">
              <a:rPr lang="it-IT" smtClean="0"/>
              <a:t>19/10/2020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08169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  <p:sp>
        <p:nvSpPr>
          <p:cNvPr id="6" name="Arc 5"/>
          <p:cNvSpPr/>
          <p:nvPr/>
        </p:nvSpPr>
        <p:spPr>
          <a:xfrm>
            <a:off x="2707859" y="2982526"/>
            <a:ext cx="1125792" cy="1528645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Arc 6"/>
          <p:cNvSpPr/>
          <p:nvPr/>
        </p:nvSpPr>
        <p:spPr>
          <a:xfrm rot="10800000">
            <a:off x="1902225" y="3198336"/>
            <a:ext cx="805634" cy="1081947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Arc 7"/>
          <p:cNvSpPr/>
          <p:nvPr/>
        </p:nvSpPr>
        <p:spPr>
          <a:xfrm>
            <a:off x="5196114" y="2579673"/>
            <a:ext cx="1484272" cy="2334352"/>
          </a:xfrm>
          <a:prstGeom prst="arc">
            <a:avLst>
              <a:gd name="adj1" fmla="val 10916039"/>
              <a:gd name="adj2" fmla="val 0"/>
            </a:avLst>
          </a:prstGeom>
          <a:ln w="127000">
            <a:solidFill>
              <a:srgbClr val="33C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Arc 8"/>
          <p:cNvSpPr/>
          <p:nvPr/>
        </p:nvSpPr>
        <p:spPr>
          <a:xfrm>
            <a:off x="8403891" y="1538754"/>
            <a:ext cx="1721797" cy="4653788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Arc 9"/>
          <p:cNvSpPr/>
          <p:nvPr/>
        </p:nvSpPr>
        <p:spPr>
          <a:xfrm rot="10800000">
            <a:off x="3840146" y="2724561"/>
            <a:ext cx="1360754" cy="1971443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Arc 10"/>
          <p:cNvSpPr/>
          <p:nvPr/>
        </p:nvSpPr>
        <p:spPr>
          <a:xfrm rot="10800000">
            <a:off x="6682094" y="2140449"/>
            <a:ext cx="1721797" cy="3197728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477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9449550" y="4582186"/>
            <a:ext cx="1040716" cy="144000"/>
            <a:chOff x="9449550" y="4582186"/>
            <a:chExt cx="1040716" cy="144000"/>
          </a:xfrm>
        </p:grpSpPr>
        <p:sp>
          <p:nvSpPr>
            <p:cNvPr id="24" name="Oval 23"/>
            <p:cNvSpPr/>
            <p:nvPr/>
          </p:nvSpPr>
          <p:spPr>
            <a:xfrm>
              <a:off x="9897908" y="4582186"/>
              <a:ext cx="144000" cy="144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Oval 24"/>
            <p:cNvSpPr/>
            <p:nvPr/>
          </p:nvSpPr>
          <p:spPr>
            <a:xfrm>
              <a:off x="9673729" y="4582186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 25"/>
            <p:cNvSpPr/>
            <p:nvPr/>
          </p:nvSpPr>
          <p:spPr>
            <a:xfrm>
              <a:off x="9449550" y="4582186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Oval 26"/>
            <p:cNvSpPr/>
            <p:nvPr/>
          </p:nvSpPr>
          <p:spPr>
            <a:xfrm>
              <a:off x="10122087" y="4582186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Oval 27"/>
            <p:cNvSpPr/>
            <p:nvPr/>
          </p:nvSpPr>
          <p:spPr>
            <a:xfrm>
              <a:off x="10346266" y="4582186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9" name="Oval 28"/>
          <p:cNvSpPr/>
          <p:nvPr/>
        </p:nvSpPr>
        <p:spPr>
          <a:xfrm>
            <a:off x="9843332" y="3800350"/>
            <a:ext cx="216000" cy="216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oup 1"/>
          <p:cNvGrpSpPr/>
          <p:nvPr/>
        </p:nvGrpSpPr>
        <p:grpSpPr>
          <a:xfrm>
            <a:off x="9217209" y="4348694"/>
            <a:ext cx="1269436" cy="148720"/>
            <a:chOff x="9212446" y="4348694"/>
            <a:chExt cx="1269436" cy="148720"/>
          </a:xfrm>
        </p:grpSpPr>
        <p:sp>
          <p:nvSpPr>
            <p:cNvPr id="31" name="Oval 30"/>
            <p:cNvSpPr/>
            <p:nvPr/>
          </p:nvSpPr>
          <p:spPr>
            <a:xfrm>
              <a:off x="9889524" y="4353414"/>
              <a:ext cx="144000" cy="144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2" name="Oval 31"/>
            <p:cNvSpPr/>
            <p:nvPr/>
          </p:nvSpPr>
          <p:spPr>
            <a:xfrm>
              <a:off x="9665345" y="4353414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3" name="Oval 32"/>
            <p:cNvSpPr/>
            <p:nvPr/>
          </p:nvSpPr>
          <p:spPr>
            <a:xfrm>
              <a:off x="9441166" y="4353414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4" name="Oval 33"/>
            <p:cNvSpPr/>
            <p:nvPr/>
          </p:nvSpPr>
          <p:spPr>
            <a:xfrm>
              <a:off x="10113703" y="4353414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5" name="Oval 34"/>
            <p:cNvSpPr/>
            <p:nvPr/>
          </p:nvSpPr>
          <p:spPr>
            <a:xfrm>
              <a:off x="10337882" y="4353414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6" name="Oval 35"/>
            <p:cNvSpPr/>
            <p:nvPr/>
          </p:nvSpPr>
          <p:spPr>
            <a:xfrm>
              <a:off x="9212446" y="4348694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670339" y="4801475"/>
            <a:ext cx="816537" cy="148720"/>
            <a:chOff x="5916000" y="2480280"/>
            <a:chExt cx="816537" cy="148720"/>
          </a:xfrm>
        </p:grpSpPr>
        <p:sp>
          <p:nvSpPr>
            <p:cNvPr id="38" name="Oval 37"/>
            <p:cNvSpPr/>
            <p:nvPr/>
          </p:nvSpPr>
          <p:spPr>
            <a:xfrm>
              <a:off x="6138360" y="2480280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9" name="Oval 38"/>
            <p:cNvSpPr/>
            <p:nvPr/>
          </p:nvSpPr>
          <p:spPr>
            <a:xfrm>
              <a:off x="5916000" y="2485000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0" name="Oval 39"/>
            <p:cNvSpPr/>
            <p:nvPr/>
          </p:nvSpPr>
          <p:spPr>
            <a:xfrm>
              <a:off x="6364358" y="2485000"/>
              <a:ext cx="144000" cy="144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1" name="Oval 40"/>
            <p:cNvSpPr/>
            <p:nvPr/>
          </p:nvSpPr>
          <p:spPr>
            <a:xfrm>
              <a:off x="6588537" y="2485000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892699" y="5011238"/>
            <a:ext cx="589183" cy="147175"/>
            <a:chOff x="6007502" y="2914588"/>
            <a:chExt cx="589183" cy="147175"/>
          </a:xfrm>
        </p:grpSpPr>
        <p:sp>
          <p:nvSpPr>
            <p:cNvPr id="43" name="Oval 42"/>
            <p:cNvSpPr/>
            <p:nvPr/>
          </p:nvSpPr>
          <p:spPr>
            <a:xfrm>
              <a:off x="6230093" y="2914588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4" name="Oval 43"/>
            <p:cNvSpPr/>
            <p:nvPr/>
          </p:nvSpPr>
          <p:spPr>
            <a:xfrm>
              <a:off x="6007502" y="2917763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5" name="Oval 44"/>
            <p:cNvSpPr/>
            <p:nvPr/>
          </p:nvSpPr>
          <p:spPr>
            <a:xfrm>
              <a:off x="6452685" y="2914588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04650" y="863600"/>
            <a:ext cx="10093976" cy="1182554"/>
            <a:chOff x="9212446" y="4348694"/>
            <a:chExt cx="1269436" cy="148720"/>
          </a:xfrm>
        </p:grpSpPr>
        <p:sp>
          <p:nvSpPr>
            <p:cNvPr id="47" name="Oval 46"/>
            <p:cNvSpPr/>
            <p:nvPr/>
          </p:nvSpPr>
          <p:spPr>
            <a:xfrm>
              <a:off x="9889524" y="4353414"/>
              <a:ext cx="144000" cy="144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8" name="Oval 47"/>
            <p:cNvSpPr/>
            <p:nvPr/>
          </p:nvSpPr>
          <p:spPr>
            <a:xfrm>
              <a:off x="9665345" y="4353414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9" name="Oval 48"/>
            <p:cNvSpPr/>
            <p:nvPr/>
          </p:nvSpPr>
          <p:spPr>
            <a:xfrm>
              <a:off x="9441166" y="4353414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50" name="Oval 49"/>
            <p:cNvSpPr/>
            <p:nvPr/>
          </p:nvSpPr>
          <p:spPr>
            <a:xfrm>
              <a:off x="10113703" y="4353414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51" name="Oval 50"/>
            <p:cNvSpPr/>
            <p:nvPr/>
          </p:nvSpPr>
          <p:spPr>
            <a:xfrm>
              <a:off x="10337882" y="4353414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52" name="Oval 51"/>
            <p:cNvSpPr/>
            <p:nvPr/>
          </p:nvSpPr>
          <p:spPr>
            <a:xfrm>
              <a:off x="9212446" y="4348694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950698" y="2699657"/>
            <a:ext cx="471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Ctrl + shift x ingrandire mantenendo proporzioni</a:t>
            </a:r>
          </a:p>
        </p:txBody>
      </p:sp>
      <p:sp>
        <p:nvSpPr>
          <p:cNvPr id="53" name="Oval 52"/>
          <p:cNvSpPr/>
          <p:nvPr/>
        </p:nvSpPr>
        <p:spPr>
          <a:xfrm>
            <a:off x="5709131" y="514546"/>
            <a:ext cx="1843130" cy="184313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4" name="Connettore 2 1"/>
          <p:cNvCxnSpPr/>
          <p:nvPr/>
        </p:nvCxnSpPr>
        <p:spPr>
          <a:xfrm flipH="1" flipV="1">
            <a:off x="3265325" y="3614891"/>
            <a:ext cx="4371186" cy="418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737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230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873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801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0_Section Header">
    <p:bg>
      <p:bgPr>
        <a:blipFill dpi="0" rotWithShape="1">
          <a:blip r:embed="rId2">
            <a:alphaModFix amt="4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352425"/>
            <a:ext cx="12640826" cy="749607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>
            <a:reflection blurRad="431800" stA="54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1039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906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555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9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041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0500" y="63976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21765-A1F4-4130-A95C-C43238564F97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95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4" r:id="rId3"/>
    <p:sldLayoutId id="2147483665" r:id="rId4"/>
    <p:sldLayoutId id="2147483666" r:id="rId5"/>
    <p:sldLayoutId id="2147483673" r:id="rId6"/>
    <p:sldLayoutId id="2147483667" r:id="rId7"/>
    <p:sldLayoutId id="2147483668" r:id="rId8"/>
    <p:sldLayoutId id="2147483672" r:id="rId9"/>
    <p:sldLayoutId id="2147483669" r:id="rId10"/>
    <p:sldLayoutId id="2147483650" r:id="rId11"/>
    <p:sldLayoutId id="2147483670" r:id="rId12"/>
    <p:sldLayoutId id="2147483662" r:id="rId13"/>
    <p:sldLayoutId id="2147483652" r:id="rId14"/>
    <p:sldLayoutId id="2147483653" r:id="rId15"/>
    <p:sldLayoutId id="2147483655" r:id="rId16"/>
    <p:sldLayoutId id="2147483674" r:id="rId17"/>
    <p:sldLayoutId id="2147483656" r:id="rId18"/>
    <p:sldLayoutId id="2147483657" r:id="rId19"/>
    <p:sldLayoutId id="2147483658" r:id="rId20"/>
    <p:sldLayoutId id="2147483659" r:id="rId21"/>
    <p:sldLayoutId id="2147483654" r:id="rId22"/>
    <p:sldLayoutId id="214748366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yDi/ST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1270" y="2086667"/>
            <a:ext cx="2909455" cy="987743"/>
          </a:xfrm>
        </p:spPr>
        <p:txBody>
          <a:bodyPr/>
          <a:lstStyle/>
          <a:p>
            <a:r>
              <a:rPr lang="en-US" b="1" dirty="0">
                <a:latin typeface="+mj-lt"/>
              </a:rPr>
              <a:t>STN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0713" y="3849204"/>
            <a:ext cx="5447071" cy="462224"/>
          </a:xfrm>
        </p:spPr>
        <p:txBody>
          <a:bodyPr/>
          <a:lstStyle/>
          <a:p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complessi</a:t>
            </a:r>
            <a:r>
              <a:rPr lang="en-US" dirty="0"/>
              <a:t>: </a:t>
            </a:r>
            <a:r>
              <a:rPr lang="en-US" dirty="0" err="1"/>
              <a:t>Modelli</a:t>
            </a:r>
            <a:r>
              <a:rPr lang="en-US" dirty="0"/>
              <a:t> e </a:t>
            </a:r>
            <a:r>
              <a:rPr lang="en-US" dirty="0" err="1"/>
              <a:t>Simulazione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7000"/>
                    </a14:imgEffect>
                    <a14:imgEffect>
                      <a14:brightnessContrast bright="12000" contras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8" y="64873"/>
            <a:ext cx="1333500" cy="1438186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524000" y="114053"/>
            <a:ext cx="5447071" cy="14381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sz="1600" dirty="0"/>
              <a:t>Università </a:t>
            </a:r>
            <a:r>
              <a:rPr lang="en-US" sz="1600" dirty="0" err="1"/>
              <a:t>degli</a:t>
            </a:r>
            <a:r>
              <a:rPr lang="en-US" sz="1600" dirty="0"/>
              <a:t> </a:t>
            </a:r>
            <a:r>
              <a:rPr lang="en-US" sz="1600" dirty="0" err="1"/>
              <a:t>Studi</a:t>
            </a:r>
            <a:r>
              <a:rPr lang="en-US" sz="1600" dirty="0"/>
              <a:t> di Milano Bicocca</a:t>
            </a:r>
            <a:endParaRPr lang="en-US" sz="1600" b="1" dirty="0"/>
          </a:p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sz="1600" b="1" dirty="0" err="1"/>
              <a:t>Dipartimento</a:t>
            </a:r>
            <a:r>
              <a:rPr lang="en-US" sz="1600" b="1" dirty="0"/>
              <a:t> di </a:t>
            </a:r>
            <a:r>
              <a:rPr lang="en-US" sz="1600" b="1" dirty="0" err="1"/>
              <a:t>Informatica</a:t>
            </a:r>
            <a:r>
              <a:rPr lang="en-US" sz="1600" b="1" dirty="0"/>
              <a:t>, </a:t>
            </a:r>
            <a:r>
              <a:rPr lang="en-US" sz="1600" b="1" dirty="0" err="1"/>
              <a:t>Sistemistica</a:t>
            </a:r>
            <a:r>
              <a:rPr lang="en-US" sz="1600" b="1" dirty="0"/>
              <a:t> e </a:t>
            </a:r>
            <a:r>
              <a:rPr lang="en-US" sz="1600" b="1" dirty="0" err="1"/>
              <a:t>Comunicazione</a:t>
            </a:r>
            <a:endParaRPr lang="en-US" sz="1600" b="1" dirty="0"/>
          </a:p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sz="1600" b="1" dirty="0"/>
              <a:t>Corso di Laurea Magistrale in Informatica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78531" y="4467713"/>
            <a:ext cx="30444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Report finale di: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Lidia </a:t>
            </a:r>
            <a:r>
              <a:rPr lang="en-US" dirty="0" err="1">
                <a:solidFill>
                  <a:schemeClr val="bg1"/>
                </a:solidFill>
              </a:rPr>
              <a:t>Alecci</a:t>
            </a:r>
            <a:r>
              <a:rPr lang="en-US" dirty="0">
                <a:solidFill>
                  <a:schemeClr val="bg1"/>
                </a:solidFill>
              </a:rPr>
              <a:t> - 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	Andrea </a:t>
            </a:r>
            <a:r>
              <a:rPr lang="en-US" dirty="0" err="1">
                <a:solidFill>
                  <a:schemeClr val="bg1"/>
                </a:solidFill>
              </a:rPr>
              <a:t>Guzzo</a:t>
            </a:r>
            <a:r>
              <a:rPr lang="en-US" dirty="0">
                <a:solidFill>
                  <a:schemeClr val="bg1"/>
                </a:solidFill>
              </a:rPr>
              <a:t> - 761818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Vittorio Maggio - 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Manuel </a:t>
            </a:r>
            <a:r>
              <a:rPr lang="en-US" dirty="0" err="1">
                <a:solidFill>
                  <a:schemeClr val="bg1"/>
                </a:solidFill>
              </a:rPr>
              <a:t>Zanaboni</a:t>
            </a:r>
            <a:r>
              <a:rPr lang="en-US" dirty="0">
                <a:solidFill>
                  <a:schemeClr val="bg1"/>
                </a:solidFill>
              </a:rPr>
              <a:t> 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57784" y="6232729"/>
            <a:ext cx="296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Anno </a:t>
            </a:r>
            <a:r>
              <a:rPr lang="en-US" dirty="0" err="1">
                <a:solidFill>
                  <a:schemeClr val="bg1"/>
                </a:solidFill>
              </a:rPr>
              <a:t>accademico</a:t>
            </a:r>
            <a:r>
              <a:rPr lang="en-US" dirty="0">
                <a:solidFill>
                  <a:schemeClr val="bg1"/>
                </a:solidFill>
              </a:rPr>
              <a:t>: 2019-2020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38F5CC1-0B09-234A-84DD-DFD791AE1E67}"/>
              </a:ext>
            </a:extLst>
          </p:cNvPr>
          <p:cNvSpPr txBox="1">
            <a:spLocks/>
          </p:cNvSpPr>
          <p:nvPr/>
        </p:nvSpPr>
        <p:spPr>
          <a:xfrm>
            <a:off x="3372463" y="3230695"/>
            <a:ext cx="5447071" cy="4622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Spreading Tweets News Project</a:t>
            </a:r>
          </a:p>
        </p:txBody>
      </p:sp>
    </p:spTree>
    <p:extLst>
      <p:ext uri="{BB962C8B-B14F-4D97-AF65-F5344CB8AC3E}">
        <p14:creationId xmlns:p14="http://schemas.microsoft.com/office/powerpoint/2010/main" val="177019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10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Soluzione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proposta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BCCD5E-5603-7141-9ED9-29E3F6725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100" y="1806082"/>
            <a:ext cx="5257800" cy="521967"/>
          </a:xfrm>
        </p:spPr>
        <p:txBody>
          <a:bodyPr anchor="t"/>
          <a:lstStyle/>
          <a:p>
            <a:pPr marL="0" indent="0" algn="ctr">
              <a:buNone/>
            </a:pP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SOIL</a:t>
            </a:r>
          </a:p>
          <a:p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5" name="Picture 1" descr="page16image46826720">
            <a:extLst>
              <a:ext uri="{FF2B5EF4-FFF2-40B4-BE49-F238E27FC236}">
                <a16:creationId xmlns:a16="http://schemas.microsoft.com/office/drawing/2014/main" id="{E24A218B-543A-D844-9FA2-26898BA96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08180"/>
            <a:ext cx="5043055" cy="323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93F5A4C-89F7-6C4C-9D05-FECEBFBDBBAE}"/>
              </a:ext>
            </a:extLst>
          </p:cNvPr>
          <p:cNvSpPr/>
          <p:nvPr/>
        </p:nvSpPr>
        <p:spPr>
          <a:xfrm>
            <a:off x="7421033" y="2817891"/>
            <a:ext cx="5600700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Simulazione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Topologia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SEI Model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Configurazione (probabilità)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GEXF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BA41646-E475-9444-BC5A-3E9010CBE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20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11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Soluzione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proposta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40E8F2-EB0B-F54F-A26F-C333EF1F7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18" y="2113713"/>
            <a:ext cx="7086600" cy="325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A651E5-DCAA-8B44-91B5-D7E76F6E40A7}"/>
              </a:ext>
            </a:extLst>
          </p:cNvPr>
          <p:cNvSpPr/>
          <p:nvPr/>
        </p:nvSpPr>
        <p:spPr>
          <a:xfrm>
            <a:off x="7479509" y="2113713"/>
            <a:ext cx="4450773" cy="3737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Streamlit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app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Dashboard web configurabile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Facilità nel creare e lanciare esperimenti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Interpretazione dei risultati più veloce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Utilizzabile su un server più potente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58CFD52-09EA-744E-B246-01F3E95B7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85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Assunzioni</a:t>
            </a:r>
            <a:r>
              <a:rPr lang="en-US" dirty="0"/>
              <a:t> e </a:t>
            </a:r>
            <a:r>
              <a:rPr lang="en-US" dirty="0" err="1"/>
              <a:t>grafi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12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Risultati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977A1D-B276-624E-8171-C99691364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605"/>
            <a:ext cx="5119857" cy="4582729"/>
          </a:xfrm>
        </p:spPr>
        <p:txBody>
          <a:bodyPr anchor="t"/>
          <a:lstStyle/>
          <a:p>
            <a:pPr marL="0" indent="0" algn="ctr">
              <a:buNone/>
            </a:pPr>
            <a:endParaRPr lang="it-IT" sz="2000" dirty="0"/>
          </a:p>
          <a:p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Opinion leader ha influenza maggiore sui Bot</a:t>
            </a:r>
          </a:p>
          <a:p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Bot hanno un’influenza più sparsa (ampia)</a:t>
            </a:r>
          </a:p>
          <a:p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Probabilità di infezione tra utente è molto bassa</a:t>
            </a:r>
          </a:p>
          <a:p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Probabilità di azione di un utente (</a:t>
            </a:r>
            <a:r>
              <a:rPr lang="it-IT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retweet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commento) è bassa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F358F4F-7046-FF40-BB82-561146535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  <p:graphicFrame>
        <p:nvGraphicFramePr>
          <p:cNvPr id="3" name="Tabella 6">
            <a:extLst>
              <a:ext uri="{FF2B5EF4-FFF2-40B4-BE49-F238E27FC236}">
                <a16:creationId xmlns:a16="http://schemas.microsoft.com/office/drawing/2014/main" id="{FA3C4366-C938-4E5A-801E-7B421D598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336229"/>
              </p:ext>
            </p:extLst>
          </p:nvPr>
        </p:nvGraphicFramePr>
        <p:xfrm>
          <a:off x="6620934" y="2812213"/>
          <a:ext cx="4732866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77622">
                  <a:extLst>
                    <a:ext uri="{9D8B030D-6E8A-4147-A177-3AD203B41FA5}">
                      <a16:colId xmlns:a16="http://schemas.microsoft.com/office/drawing/2014/main" val="1073139442"/>
                    </a:ext>
                  </a:extLst>
                </a:gridCol>
                <a:gridCol w="1577622">
                  <a:extLst>
                    <a:ext uri="{9D8B030D-6E8A-4147-A177-3AD203B41FA5}">
                      <a16:colId xmlns:a16="http://schemas.microsoft.com/office/drawing/2014/main" val="1011975964"/>
                    </a:ext>
                  </a:extLst>
                </a:gridCol>
                <a:gridCol w="1577622">
                  <a:extLst>
                    <a:ext uri="{9D8B030D-6E8A-4147-A177-3AD203B41FA5}">
                      <a16:colId xmlns:a16="http://schemas.microsoft.com/office/drawing/2014/main" val="3344312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Followers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Profondità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Totale utenti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184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38458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409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105774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099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127700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550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215910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87055"/>
                  </a:ext>
                </a:extLst>
              </a:tr>
            </a:tbl>
          </a:graphicData>
        </a:graphic>
      </p:graphicFrame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D5C923F-A921-4276-8F2F-596820B1BCD2}"/>
              </a:ext>
            </a:extLst>
          </p:cNvPr>
          <p:cNvSpPr txBox="1"/>
          <p:nvPr/>
        </p:nvSpPr>
        <p:spPr>
          <a:xfrm>
            <a:off x="5938807" y="2123319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Grafi considerati:</a:t>
            </a:r>
          </a:p>
        </p:txBody>
      </p:sp>
    </p:spTree>
    <p:extLst>
      <p:ext uri="{BB962C8B-B14F-4D97-AF65-F5344CB8AC3E}">
        <p14:creationId xmlns:p14="http://schemas.microsoft.com/office/powerpoint/2010/main" val="1386343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1E898C-E261-4065-A51D-EF56E21C8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/>
              <a:t>Simulazioni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EB6A6F-006A-4608-B72E-CB2819399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13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DDE5156D-64BB-4AC1-A656-17062C807992}"/>
              </a:ext>
            </a:extLst>
          </p:cNvPr>
          <p:cNvSpPr txBox="1">
            <a:spLocks/>
          </p:cNvSpPr>
          <p:nvPr/>
        </p:nvSpPr>
        <p:spPr>
          <a:xfrm>
            <a:off x="838200" y="3054350"/>
            <a:ext cx="10515600" cy="7493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Roboto Slab" pitchFamily="2" charset="0"/>
                <a:cs typeface="Calibri" panose="020F0502020204030204" pitchFamily="34" charset="0"/>
              </a:defRPr>
            </a:lvl1pPr>
          </a:lstStyle>
          <a:p>
            <a:r>
              <a:rPr lang="it-IT" sz="7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RANDOM</a:t>
            </a:r>
            <a:endParaRPr lang="it-IT" sz="7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143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1332E15D-31D0-41C6-973D-2895A348A25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0" name="Segnaposto immagine 9">
            <a:extLst>
              <a:ext uri="{FF2B5EF4-FFF2-40B4-BE49-F238E27FC236}">
                <a16:creationId xmlns:a16="http://schemas.microsoft.com/office/drawing/2014/main" id="{289BEF06-9685-443A-B7C1-BCA5CFFE9C8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6AE74314-AF85-4B95-84F6-6C8B59BFD9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AC5DA79-972D-4100-8EF6-C20AB9B225AA}"/>
              </a:ext>
            </a:extLst>
          </p:cNvPr>
          <p:cNvSpPr txBox="1"/>
          <p:nvPr/>
        </p:nvSpPr>
        <p:spPr>
          <a:xfrm>
            <a:off x="684983" y="472849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800" b="1" dirty="0"/>
              <a:t>Bot: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random</a:t>
            </a:r>
          </a:p>
          <a:p>
            <a:r>
              <a:rPr lang="it-IT" sz="4800" b="1" dirty="0"/>
              <a:t>Grafo: 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76431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819450DA-1200-42E1-8BB0-2F79012AF9A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0" name="Segnaposto immagine 9">
            <a:extLst>
              <a:ext uri="{FF2B5EF4-FFF2-40B4-BE49-F238E27FC236}">
                <a16:creationId xmlns:a16="http://schemas.microsoft.com/office/drawing/2014/main" id="{1593FE56-A786-4E40-9470-4BE6EDB494D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8F33784B-B8FD-403F-9582-08B45E1137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AF55AC1-E915-40F4-87DF-12AC5BAF7532}"/>
              </a:ext>
            </a:extLst>
          </p:cNvPr>
          <p:cNvSpPr txBox="1"/>
          <p:nvPr/>
        </p:nvSpPr>
        <p:spPr>
          <a:xfrm>
            <a:off x="684983" y="472849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800" b="1" dirty="0"/>
              <a:t>Bot: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random</a:t>
            </a:r>
          </a:p>
          <a:p>
            <a:r>
              <a:rPr lang="it-IT" sz="4800" b="1" dirty="0"/>
              <a:t>Grafo: 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252436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E5DC925F-4BEC-4C96-938E-9FBA28C075C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0" name="Segnaposto immagine 9">
            <a:extLst>
              <a:ext uri="{FF2B5EF4-FFF2-40B4-BE49-F238E27FC236}">
                <a16:creationId xmlns:a16="http://schemas.microsoft.com/office/drawing/2014/main" id="{5958FBCD-D021-4D97-8A27-62CEF28D647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3F7007F4-5297-4E19-BAE1-49AE322420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ACAB993-94B2-404A-97DA-1EC519703DE0}"/>
              </a:ext>
            </a:extLst>
          </p:cNvPr>
          <p:cNvSpPr txBox="1"/>
          <p:nvPr/>
        </p:nvSpPr>
        <p:spPr>
          <a:xfrm>
            <a:off x="684983" y="472849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800" b="1" dirty="0"/>
              <a:t>Bot: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random</a:t>
            </a:r>
          </a:p>
          <a:p>
            <a:r>
              <a:rPr lang="it-IT" sz="4800" b="1" dirty="0"/>
              <a:t>Grafo: 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1500</a:t>
            </a:r>
          </a:p>
        </p:txBody>
      </p:sp>
    </p:spTree>
    <p:extLst>
      <p:ext uri="{BB962C8B-B14F-4D97-AF65-F5344CB8AC3E}">
        <p14:creationId xmlns:p14="http://schemas.microsoft.com/office/powerpoint/2010/main" val="2322046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49DE8633-C618-444A-95C6-8B704F7F7A4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B2C047C1-08DE-4AFA-8B4F-53C4597B30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4" name="Segnaposto immagine 13">
            <a:extLst>
              <a:ext uri="{FF2B5EF4-FFF2-40B4-BE49-F238E27FC236}">
                <a16:creationId xmlns:a16="http://schemas.microsoft.com/office/drawing/2014/main" id="{D5C2F90B-B5B3-427E-AB74-5E42D3E76C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2FC7887-F177-4A87-A058-3443DD8AD9A0}"/>
              </a:ext>
            </a:extLst>
          </p:cNvPr>
          <p:cNvSpPr txBox="1"/>
          <p:nvPr/>
        </p:nvSpPr>
        <p:spPr>
          <a:xfrm>
            <a:off x="684983" y="472849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800" b="1" dirty="0"/>
              <a:t>Bot: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random</a:t>
            </a:r>
          </a:p>
          <a:p>
            <a:r>
              <a:rPr lang="it-IT" sz="4800" b="1" dirty="0"/>
              <a:t>Grafo: 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2000</a:t>
            </a:r>
          </a:p>
        </p:txBody>
      </p:sp>
    </p:spTree>
    <p:extLst>
      <p:ext uri="{BB962C8B-B14F-4D97-AF65-F5344CB8AC3E}">
        <p14:creationId xmlns:p14="http://schemas.microsoft.com/office/powerpoint/2010/main" val="3687124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1E898C-E261-4065-A51D-EF56E21C8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/>
              <a:t>Simulazioni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EB6A6F-006A-4608-B72E-CB2819399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18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DDE5156D-64BB-4AC1-A656-17062C807992}"/>
              </a:ext>
            </a:extLst>
          </p:cNvPr>
          <p:cNvSpPr txBox="1">
            <a:spLocks/>
          </p:cNvSpPr>
          <p:nvPr/>
        </p:nvSpPr>
        <p:spPr>
          <a:xfrm>
            <a:off x="838200" y="3054350"/>
            <a:ext cx="10515600" cy="7493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Roboto Slab" pitchFamily="2" charset="0"/>
                <a:cs typeface="Calibri" panose="020F0502020204030204" pitchFamily="34" charset="0"/>
              </a:defRPr>
            </a:lvl1pPr>
          </a:lstStyle>
          <a:p>
            <a:r>
              <a:rPr lang="it-IT" sz="7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BETWEENNESS</a:t>
            </a:r>
            <a:endParaRPr lang="it-IT" sz="7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644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A14095B9-B642-4F24-8067-5504F68FA1A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0" name="Segnaposto immagine 9">
            <a:extLst>
              <a:ext uri="{FF2B5EF4-FFF2-40B4-BE49-F238E27FC236}">
                <a16:creationId xmlns:a16="http://schemas.microsoft.com/office/drawing/2014/main" id="{E3BEE0EC-6D24-4BFA-8696-41AEA8CAB09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65D5B128-75EB-4934-936F-2C8D785D2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9ED48CE-CEA5-437E-AE23-7B4C6B0C16C6}"/>
              </a:ext>
            </a:extLst>
          </p:cNvPr>
          <p:cNvSpPr txBox="1"/>
          <p:nvPr/>
        </p:nvSpPr>
        <p:spPr>
          <a:xfrm>
            <a:off x="684983" y="472849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800" b="1" dirty="0"/>
              <a:t>Bot: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betweenness</a:t>
            </a:r>
            <a:endParaRPr lang="it-IT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800" b="1" dirty="0"/>
              <a:t>Grafo: 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548594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5018" y="1990368"/>
            <a:ext cx="7360315" cy="3945428"/>
          </a:xfrm>
        </p:spPr>
        <p:txBody>
          <a:bodyPr anchor="t"/>
          <a:lstStyle/>
          <a:p>
            <a:pPr marL="0" indent="0" algn="ctr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Introduzione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Soluzione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proposta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Risultati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 e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simulazioni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Conclusione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sviluppi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futuri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2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>
                <a:solidFill>
                  <a:srgbClr val="0070C0"/>
                </a:solidFill>
              </a:rPr>
              <a:t>Introduzione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36E4AF-B5F4-AA42-BF3A-E94EC4BF4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60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AAECB30C-6D39-47FA-B6C5-2CA42AB698E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0" name="Segnaposto immagine 9">
            <a:extLst>
              <a:ext uri="{FF2B5EF4-FFF2-40B4-BE49-F238E27FC236}">
                <a16:creationId xmlns:a16="http://schemas.microsoft.com/office/drawing/2014/main" id="{9BF9B852-65C2-4D58-B9AB-4FA093CB77A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4922A346-82E7-4C1F-9BAC-BFDA5CC2C8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8625471-7749-44DD-A42A-7D2B2F7ECA9C}"/>
              </a:ext>
            </a:extLst>
          </p:cNvPr>
          <p:cNvSpPr txBox="1"/>
          <p:nvPr/>
        </p:nvSpPr>
        <p:spPr>
          <a:xfrm>
            <a:off x="684983" y="472849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800" b="1" dirty="0"/>
              <a:t>Bot: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betweenness</a:t>
            </a:r>
            <a:endParaRPr lang="it-IT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800" b="1" dirty="0"/>
              <a:t>Grafo: 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747816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35C441AA-2508-4232-BF17-E8944C98ACA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0" name="Segnaposto immagine 9">
            <a:extLst>
              <a:ext uri="{FF2B5EF4-FFF2-40B4-BE49-F238E27FC236}">
                <a16:creationId xmlns:a16="http://schemas.microsoft.com/office/drawing/2014/main" id="{D5B64A0C-3553-46C8-A0D0-BCCE0E39E73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AEEB3F0F-4796-4038-B72E-169CE5B855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D3076A-3CAF-44FD-BF86-B1FAFDF17C1D}"/>
              </a:ext>
            </a:extLst>
          </p:cNvPr>
          <p:cNvSpPr txBox="1"/>
          <p:nvPr/>
        </p:nvSpPr>
        <p:spPr>
          <a:xfrm>
            <a:off x="684983" y="472849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800" b="1" dirty="0"/>
              <a:t>Bot: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betweenness</a:t>
            </a:r>
            <a:endParaRPr lang="it-IT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800" b="1" dirty="0"/>
              <a:t>Grafo: 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1500</a:t>
            </a:r>
          </a:p>
        </p:txBody>
      </p:sp>
    </p:spTree>
    <p:extLst>
      <p:ext uri="{BB962C8B-B14F-4D97-AF65-F5344CB8AC3E}">
        <p14:creationId xmlns:p14="http://schemas.microsoft.com/office/powerpoint/2010/main" val="2933761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1E898C-E261-4065-A51D-EF56E21C8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/>
              <a:t>Simulazioni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EB6A6F-006A-4608-B72E-CB2819399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22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DDE5156D-64BB-4AC1-A656-17062C807992}"/>
              </a:ext>
            </a:extLst>
          </p:cNvPr>
          <p:cNvSpPr txBox="1">
            <a:spLocks/>
          </p:cNvSpPr>
          <p:nvPr/>
        </p:nvSpPr>
        <p:spPr>
          <a:xfrm>
            <a:off x="838200" y="3054350"/>
            <a:ext cx="10515600" cy="7493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Roboto Slab" pitchFamily="2" charset="0"/>
                <a:cs typeface="Calibri" panose="020F0502020204030204" pitchFamily="34" charset="0"/>
              </a:defRPr>
            </a:lvl1pPr>
          </a:lstStyle>
          <a:p>
            <a:r>
              <a:rPr lang="it-IT" sz="7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EIGENVECTOR</a:t>
            </a:r>
            <a:endParaRPr lang="it-IT" sz="7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400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5537DDB7-244B-439C-9609-07B272472C9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0" name="Segnaposto immagine 9">
            <a:extLst>
              <a:ext uri="{FF2B5EF4-FFF2-40B4-BE49-F238E27FC236}">
                <a16:creationId xmlns:a16="http://schemas.microsoft.com/office/drawing/2014/main" id="{C5D3F70A-4AC7-4DD0-A47C-CAE81B54BD3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8576132C-70AA-45FB-82F4-5721E2B68A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38D09-6EE4-4C5C-8C5D-5F2A3BB4F265}"/>
              </a:ext>
            </a:extLst>
          </p:cNvPr>
          <p:cNvSpPr txBox="1"/>
          <p:nvPr/>
        </p:nvSpPr>
        <p:spPr>
          <a:xfrm>
            <a:off x="684983" y="472849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800" b="1" dirty="0"/>
              <a:t>Bot: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eigenvector</a:t>
            </a:r>
            <a:endParaRPr lang="it-IT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800" b="1" dirty="0"/>
              <a:t>Grafo: 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335261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immagine 9">
            <a:extLst>
              <a:ext uri="{FF2B5EF4-FFF2-40B4-BE49-F238E27FC236}">
                <a16:creationId xmlns:a16="http://schemas.microsoft.com/office/drawing/2014/main" id="{EC0AEADA-4978-420E-94D9-DD9E2E23DAF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3B580A32-464C-4627-BA88-E35805CD9E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6" name="Segnaposto immagine 15">
            <a:extLst>
              <a:ext uri="{FF2B5EF4-FFF2-40B4-BE49-F238E27FC236}">
                <a16:creationId xmlns:a16="http://schemas.microsoft.com/office/drawing/2014/main" id="{8001E6C0-A878-4507-AC5F-33F317DA14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82371A-368B-4805-BA02-75E6ECBCBFBD}"/>
              </a:ext>
            </a:extLst>
          </p:cNvPr>
          <p:cNvSpPr txBox="1"/>
          <p:nvPr/>
        </p:nvSpPr>
        <p:spPr>
          <a:xfrm>
            <a:off x="684983" y="472849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800" b="1" dirty="0"/>
              <a:t>Bot: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eigenvector</a:t>
            </a:r>
            <a:endParaRPr lang="it-IT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800" b="1" dirty="0"/>
              <a:t>Grafo: 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090258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A5BC9D87-3D99-425B-B42D-27D67E2C1B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0" name="Segnaposto immagine 9">
            <a:extLst>
              <a:ext uri="{FF2B5EF4-FFF2-40B4-BE49-F238E27FC236}">
                <a16:creationId xmlns:a16="http://schemas.microsoft.com/office/drawing/2014/main" id="{F4403116-52D4-4467-BFB9-D504915A098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F52E3BD7-B96A-408C-B99B-96F173730F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31FCA9-41A2-4494-8EDE-676132FEE886}"/>
              </a:ext>
            </a:extLst>
          </p:cNvPr>
          <p:cNvSpPr txBox="1"/>
          <p:nvPr/>
        </p:nvSpPr>
        <p:spPr>
          <a:xfrm>
            <a:off x="684983" y="472849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800" b="1" dirty="0"/>
              <a:t>Bot: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eigenvector</a:t>
            </a:r>
            <a:endParaRPr lang="it-IT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800" b="1" dirty="0"/>
              <a:t>Grafo: 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1500</a:t>
            </a:r>
          </a:p>
        </p:txBody>
      </p:sp>
    </p:spTree>
    <p:extLst>
      <p:ext uri="{BB962C8B-B14F-4D97-AF65-F5344CB8AC3E}">
        <p14:creationId xmlns:p14="http://schemas.microsoft.com/office/powerpoint/2010/main" val="308793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C8B4AE69-CB86-4148-A554-F7D45B485B3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0" name="Segnaposto immagine 9">
            <a:extLst>
              <a:ext uri="{FF2B5EF4-FFF2-40B4-BE49-F238E27FC236}">
                <a16:creationId xmlns:a16="http://schemas.microsoft.com/office/drawing/2014/main" id="{14B2B10B-0790-47C3-919A-D2A2A825A38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93729606-A69B-4059-A8D9-9070B3CBDB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23D635C-197E-450F-9D59-925687A104F8}"/>
              </a:ext>
            </a:extLst>
          </p:cNvPr>
          <p:cNvSpPr txBox="1"/>
          <p:nvPr/>
        </p:nvSpPr>
        <p:spPr>
          <a:xfrm>
            <a:off x="684983" y="472849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800" b="1" dirty="0"/>
              <a:t>Bot: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eigenvector</a:t>
            </a:r>
            <a:endParaRPr lang="it-IT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800" b="1" dirty="0"/>
              <a:t>Grafo: 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2000</a:t>
            </a:r>
          </a:p>
        </p:txBody>
      </p:sp>
    </p:spTree>
    <p:extLst>
      <p:ext uri="{BB962C8B-B14F-4D97-AF65-F5344CB8AC3E}">
        <p14:creationId xmlns:p14="http://schemas.microsoft.com/office/powerpoint/2010/main" val="3878798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637653-4A48-41D6-81C6-4DF4DCCF5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828" y="306387"/>
            <a:ext cx="10515600" cy="749300"/>
          </a:xfrm>
        </p:spPr>
        <p:txBody>
          <a:bodyPr/>
          <a:lstStyle/>
          <a:p>
            <a:r>
              <a:rPr lang="it-IT" dirty="0"/>
              <a:t>Media simulazioni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F95691-6D37-4BDF-A51A-35E0E889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27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1A3D2DA-1251-459E-AC02-E1F7A93CE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893" y="2360093"/>
            <a:ext cx="3881107" cy="23998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19B282F-78E8-4662-8A92-176A92BB3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766" y="2360094"/>
            <a:ext cx="3881107" cy="239981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8A45E05-BD0A-4EB8-B86B-21F8222A6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" y="2360094"/>
            <a:ext cx="3881107" cy="2399817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F831A4F-FBEA-4CCE-AE77-F1ED561D55A8}"/>
              </a:ext>
            </a:extLst>
          </p:cNvPr>
          <p:cNvSpPr txBox="1"/>
          <p:nvPr/>
        </p:nvSpPr>
        <p:spPr>
          <a:xfrm>
            <a:off x="1175090" y="5054789"/>
            <a:ext cx="15962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Random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394D21B-171B-4633-88E6-1F7BD1B2A050}"/>
              </a:ext>
            </a:extLst>
          </p:cNvPr>
          <p:cNvSpPr txBox="1"/>
          <p:nvPr/>
        </p:nvSpPr>
        <p:spPr>
          <a:xfrm>
            <a:off x="4874127" y="5057840"/>
            <a:ext cx="2443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Betweenness</a:t>
            </a:r>
            <a:endParaRPr lang="it-IT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16000DA-8D2C-416E-9E57-AACF440F7965}"/>
              </a:ext>
            </a:extLst>
          </p:cNvPr>
          <p:cNvSpPr txBox="1"/>
          <p:nvPr/>
        </p:nvSpPr>
        <p:spPr>
          <a:xfrm>
            <a:off x="9029573" y="5060813"/>
            <a:ext cx="2443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Eigenvector</a:t>
            </a:r>
            <a:endParaRPr lang="it-IT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253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Considerazioni</a:t>
            </a:r>
            <a:r>
              <a:rPr lang="en-US" dirty="0"/>
              <a:t> </a:t>
            </a:r>
            <a:r>
              <a:rPr lang="en-US" dirty="0" err="1"/>
              <a:t>finali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28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Conclusioni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B1FAF1-B51C-1C4B-8CD0-74F4FE606CCC}"/>
              </a:ext>
            </a:extLst>
          </p:cNvPr>
          <p:cNvSpPr txBox="1">
            <a:spLocks/>
          </p:cNvSpPr>
          <p:nvPr/>
        </p:nvSpPr>
        <p:spPr>
          <a:xfrm>
            <a:off x="6591300" y="1657213"/>
            <a:ext cx="5257800" cy="126609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sz="2400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Problemi riscontrati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52A070-5427-4F48-BFB0-ABFF1E98200E}"/>
              </a:ext>
            </a:extLst>
          </p:cNvPr>
          <p:cNvSpPr/>
          <p:nvPr/>
        </p:nvSpPr>
        <p:spPr>
          <a:xfrm>
            <a:off x="495300" y="2961738"/>
            <a:ext cx="5600700" cy="3276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Posizionamento secondo 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Betweenness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configurazione migliore (utenti infetti o esposti superano non infetti)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Infezione dei bot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cambia a seconda del loro posizionamento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Tempo di esposizione: 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Evoluzione: 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EBC59B-A44D-8B43-B881-A2265A6DB5CC}"/>
              </a:ext>
            </a:extLst>
          </p:cNvPr>
          <p:cNvSpPr/>
          <p:nvPr/>
        </p:nvSpPr>
        <p:spPr>
          <a:xfrm>
            <a:off x="6591300" y="2961738"/>
            <a:ext cx="5600700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Problemi nel reperire dati di valutazione realistici (da 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twitter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Problemi computazionali su grandi grafi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Documentazione di SOIL e 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webapp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C83BE8-326D-464C-B080-3673C98FE053}"/>
              </a:ext>
            </a:extLst>
          </p:cNvPr>
          <p:cNvSpPr txBox="1">
            <a:spLocks/>
          </p:cNvSpPr>
          <p:nvPr/>
        </p:nvSpPr>
        <p:spPr>
          <a:xfrm>
            <a:off x="457200" y="1657212"/>
            <a:ext cx="5257800" cy="126609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sz="2400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Risultati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BEC4E0F-59B7-8A49-8670-64246740C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02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Sviluppi</a:t>
            </a:r>
            <a:r>
              <a:rPr lang="en-US" dirty="0"/>
              <a:t> </a:t>
            </a:r>
            <a:r>
              <a:rPr lang="en-US" dirty="0" err="1"/>
              <a:t>futuri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29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Conclusioni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D2BA51-F8CE-794C-AC6D-AF28F9318C50}"/>
              </a:ext>
            </a:extLst>
          </p:cNvPr>
          <p:cNvSpPr txBox="1">
            <a:spLocks/>
          </p:cNvSpPr>
          <p:nvPr/>
        </p:nvSpPr>
        <p:spPr>
          <a:xfrm>
            <a:off x="6591300" y="1657213"/>
            <a:ext cx="5257800" cy="126609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sz="2400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Area applicativa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9984B8-101D-104B-A490-3C49C0855E69}"/>
              </a:ext>
            </a:extLst>
          </p:cNvPr>
          <p:cNvSpPr/>
          <p:nvPr/>
        </p:nvSpPr>
        <p:spPr>
          <a:xfrm>
            <a:off x="495300" y="2961738"/>
            <a:ext cx="5600700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Arricchimento modellazione utenti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(caratteristiche specifiche per utente aggiuntive)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Riscontro con dati reali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Caratterizzazione dei contenuti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(tipologie)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Informazioni di contesto (ambiente)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 con nuovi modelli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E5F66D-6577-A847-A635-FE0DB224B393}"/>
              </a:ext>
            </a:extLst>
          </p:cNvPr>
          <p:cNvSpPr/>
          <p:nvPr/>
        </p:nvSpPr>
        <p:spPr>
          <a:xfrm>
            <a:off x="6591300" y="2961738"/>
            <a:ext cx="5600700" cy="189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Miglioramento 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Incremento performance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Deploy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dell’applicazione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Aggiornamento codice e </a:t>
            </a:r>
            <a:r>
              <a:rPr lang="it-IT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repository</a:t>
            </a:r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AE772F8-49FC-4A47-A1B7-FC6E12501603}"/>
              </a:ext>
            </a:extLst>
          </p:cNvPr>
          <p:cNvSpPr txBox="1">
            <a:spLocks/>
          </p:cNvSpPr>
          <p:nvPr/>
        </p:nvSpPr>
        <p:spPr>
          <a:xfrm>
            <a:off x="457200" y="1657212"/>
            <a:ext cx="5257800" cy="126609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sz="2400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Area modellistica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E4325F5-D2F6-6B48-BD64-481C7DD17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11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Domande</a:t>
            </a:r>
            <a:r>
              <a:rPr lang="en-US" dirty="0"/>
              <a:t> di </a:t>
            </a:r>
            <a:r>
              <a:rPr lang="en-US" dirty="0" err="1"/>
              <a:t>ricerca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3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Introduzione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3F164F-28F5-CC4A-BE00-B1C9EB0B9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467" y="1765080"/>
            <a:ext cx="10311333" cy="4392966"/>
          </a:xfrm>
        </p:spPr>
        <p:txBody>
          <a:bodyPr anchor="t"/>
          <a:lstStyle/>
          <a:p>
            <a:pPr marL="0" indent="0" algn="ctr">
              <a:buNone/>
            </a:pP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Studio della diffusione di contenuti all’interno di una rete sociale (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Twitter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</a:t>
            </a:r>
          </a:p>
          <a:p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Quante persone visualizzano una notizia all’interno di una rete? È possibile tracciare l’evoluzione?</a:t>
            </a:r>
          </a:p>
          <a:p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Come dei contenuti si diffondo in base alla configurazione della rete e al tempo di esposizione?</a:t>
            </a:r>
          </a:p>
          <a:p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7B1E224-D874-6C4E-8313-59C4BA3F6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79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Grazie</a:t>
            </a:r>
            <a:r>
              <a:rPr lang="en-US" dirty="0"/>
              <a:t>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12000" contras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209" y="6256420"/>
            <a:ext cx="557790" cy="60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4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1002"/>
            <a:ext cx="10515600" cy="749300"/>
          </a:xfrm>
        </p:spPr>
        <p:txBody>
          <a:bodyPr/>
          <a:lstStyle/>
          <a:p>
            <a:r>
              <a:rPr lang="en-US" dirty="0" err="1"/>
              <a:t>Soluzione</a:t>
            </a:r>
            <a:r>
              <a:rPr lang="en-US" dirty="0"/>
              <a:t> </a:t>
            </a:r>
            <a:r>
              <a:rPr lang="en-US" dirty="0" err="1"/>
              <a:t>proposta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2900" y="636834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4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805018" y="1000790"/>
            <a:ext cx="4581964" cy="304800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Introduzione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A02A61-9FE6-9644-9363-72AAF8414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143" y="1610254"/>
            <a:ext cx="10397924" cy="2571454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Costruzione di una rete sociale (basandoci sui dati di </a:t>
            </a:r>
            <a:r>
              <a:rPr lang="it-IT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Twitter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Classificazione dei nodi in base agli utenti (Opinion Leader, Bot, Utenti tradizionali)</a:t>
            </a:r>
          </a:p>
          <a:p>
            <a:pPr>
              <a:lnSpc>
                <a:spcPct val="150000"/>
              </a:lnSpc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 di simulazione multi agente basato su SOIL e modelli epidemiologici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2D8E1A-DC5B-EC45-82D6-3199E53E60AD}"/>
              </a:ext>
            </a:extLst>
          </p:cNvPr>
          <p:cNvSpPr/>
          <p:nvPr/>
        </p:nvSpPr>
        <p:spPr>
          <a:xfrm>
            <a:off x="2081561" y="4486372"/>
            <a:ext cx="8028878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Obiettivo Principale</a:t>
            </a:r>
          </a:p>
          <a:p>
            <a:pPr algn="ctr">
              <a:lnSpc>
                <a:spcPct val="150000"/>
              </a:lnSpc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Studio del migliore posizionamento dei nodi (bot) per massimizzare la diffusione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118BC83-5E7D-3F45-A209-97C710055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5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1002"/>
            <a:ext cx="10515600" cy="749300"/>
          </a:xfrm>
        </p:spPr>
        <p:txBody>
          <a:bodyPr/>
          <a:lstStyle/>
          <a:p>
            <a:r>
              <a:rPr lang="en-US" dirty="0" err="1"/>
              <a:t>Fasi</a:t>
            </a:r>
            <a:r>
              <a:rPr lang="en-US" dirty="0"/>
              <a:t> </a:t>
            </a:r>
            <a:r>
              <a:rPr lang="en-US" dirty="0" err="1"/>
              <a:t>dello</a:t>
            </a:r>
            <a:r>
              <a:rPr lang="en-US" dirty="0"/>
              <a:t>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2900" y="636834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5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805018" y="1000790"/>
            <a:ext cx="4581964" cy="304800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Introduzione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292B8E0-7BF2-A24D-822D-7624B4184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8072" y="820882"/>
            <a:ext cx="8659091" cy="649431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63EFA0F-2C91-354D-AF4B-59C48566A8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63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Strumenti</a:t>
            </a:r>
            <a:r>
              <a:rPr lang="en-US" dirty="0"/>
              <a:t> e </a:t>
            </a:r>
            <a:r>
              <a:rPr lang="en-US" dirty="0" err="1"/>
              <a:t>librerie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6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Soluzione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proposta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B5F4F9-4B42-3541-8721-B6C4DAC1206C}"/>
              </a:ext>
            </a:extLst>
          </p:cNvPr>
          <p:cNvSpPr/>
          <p:nvPr/>
        </p:nvSpPr>
        <p:spPr>
          <a:xfrm>
            <a:off x="2769127" y="1990368"/>
            <a:ext cx="6653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lo sviluppo della soluzione abbiamo utilizzato i seguenti strumenti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4E6739-C476-E948-B665-6D58CA6D9B2C}"/>
              </a:ext>
            </a:extLst>
          </p:cNvPr>
          <p:cNvSpPr/>
          <p:nvPr/>
        </p:nvSpPr>
        <p:spPr>
          <a:xfrm>
            <a:off x="3844846" y="6327342"/>
            <a:ext cx="5261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Repository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di progetto: 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https://github.com/JeyDi/STN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819D7B8-E55C-5A4E-A57B-02CBE264C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82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, </a:t>
            </a:r>
            <a:r>
              <a:rPr lang="en-US" dirty="0" err="1"/>
              <a:t>creazione</a:t>
            </a:r>
            <a:r>
              <a:rPr lang="en-US" dirty="0"/>
              <a:t> del </a:t>
            </a:r>
            <a:r>
              <a:rPr lang="en-US" dirty="0" err="1"/>
              <a:t>grafo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7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Soluzione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proposta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464BFD-3F53-9342-95EB-0A215596D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143" y="1610253"/>
            <a:ext cx="10397924" cy="4758091"/>
          </a:xfrm>
        </p:spPr>
        <p:txBody>
          <a:bodyPr anchor="t"/>
          <a:lstStyle/>
          <a:p>
            <a:pPr marL="0" indent="0" algn="ctr">
              <a:buNone/>
            </a:pPr>
            <a:endParaRPr lang="it-IT" dirty="0"/>
          </a:p>
          <a:p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Scraping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Twitter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@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GiuseppeConteIT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followers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Grafo orientato in base alla relazione di «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follow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» (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NetworkX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Diversi grafi considerati </a:t>
            </a:r>
            <a:b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(numero di 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followers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CBCAE8C9-D8B8-684C-B3BC-96426BFFB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475" y="3818997"/>
            <a:ext cx="4445000" cy="28575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1A5D860-39EE-CB47-9CF6-C697CD049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81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Posizionamento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8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Soluzione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proposta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BCCD5E-5603-7141-9ED9-29E3F6725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244"/>
            <a:ext cx="5257800" cy="1298066"/>
          </a:xfrm>
        </p:spPr>
        <p:txBody>
          <a:bodyPr anchor="t"/>
          <a:lstStyle/>
          <a:p>
            <a:pPr marL="0" indent="0" algn="ctr">
              <a:buNone/>
            </a:pPr>
            <a:endParaRPr lang="it-IT" sz="2400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Misure di centralità</a:t>
            </a:r>
          </a:p>
          <a:p>
            <a:endParaRPr lang="it-IT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8C4832-B4F5-5E41-9810-7D8EE2D50F68}"/>
              </a:ext>
            </a:extLst>
          </p:cNvPr>
          <p:cNvSpPr txBox="1">
            <a:spLocks/>
          </p:cNvSpPr>
          <p:nvPr/>
        </p:nvSpPr>
        <p:spPr>
          <a:xfrm>
            <a:off x="6591300" y="1657213"/>
            <a:ext cx="5257800" cy="126609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sz="2400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Misure per il posizionamento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01E20E-5AB1-7946-A89D-6A997CF1FA1F}"/>
              </a:ext>
            </a:extLst>
          </p:cNvPr>
          <p:cNvSpPr/>
          <p:nvPr/>
        </p:nvSpPr>
        <p:spPr>
          <a:xfrm>
            <a:off x="495300" y="2961738"/>
            <a:ext cx="5600700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In-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Degree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numero di archi entranti in un nodo</a:t>
            </a:r>
          </a:p>
          <a:p>
            <a:pPr>
              <a:lnSpc>
                <a:spcPct val="150000"/>
              </a:lnSpc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Betweenness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numero di volte che un nodo è un ponte lungo il percorso più breve tra 2 nodi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Autovettori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misura dell’importanza di un nodo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2DBF00-F020-664D-BC15-6529EE480598}"/>
              </a:ext>
            </a:extLst>
          </p:cNvPr>
          <p:cNvSpPr/>
          <p:nvPr/>
        </p:nvSpPr>
        <p:spPr>
          <a:xfrm>
            <a:off x="6591300" y="2961738"/>
            <a:ext cx="5600700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</a:p>
          <a:p>
            <a:pPr>
              <a:lnSpc>
                <a:spcPct val="150000"/>
              </a:lnSpc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 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Betweenness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 nodi che fungono da ponte sui principali percorsi di comunicazione</a:t>
            </a:r>
          </a:p>
          <a:p>
            <a:pPr>
              <a:lnSpc>
                <a:spcPct val="150000"/>
              </a:lnSpc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 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Eigenvector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nodi «importanti»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B34ED4-91AC-484B-AF2E-3458FBE34285}"/>
              </a:ext>
            </a:extLst>
          </p:cNvPr>
          <p:cNvSpPr txBox="1">
            <a:spLocks/>
          </p:cNvSpPr>
          <p:nvPr/>
        </p:nvSpPr>
        <p:spPr>
          <a:xfrm>
            <a:off x="8194963" y="6383334"/>
            <a:ext cx="2393373" cy="45048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Numero costante di bot: 10</a:t>
            </a:r>
            <a:endParaRPr lang="it-IT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DF1208-4BC6-6E4F-87F2-0CFD781EE69B}"/>
              </a:ext>
            </a:extLst>
          </p:cNvPr>
          <p:cNvSpPr txBox="1">
            <a:spLocks/>
          </p:cNvSpPr>
          <p:nvPr/>
        </p:nvSpPr>
        <p:spPr>
          <a:xfrm>
            <a:off x="2096663" y="6383333"/>
            <a:ext cx="3416709" cy="45048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 10 </a:t>
            </a:r>
            <a:r>
              <a:rPr lang="it-IT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Betweenness</a:t>
            </a:r>
            <a:r>
              <a:rPr lang="it-I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Top 10 In-</a:t>
            </a:r>
            <a:r>
              <a:rPr lang="it-IT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Degree</a:t>
            </a:r>
            <a:endParaRPr lang="it-IT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035A2A3-2DB0-9142-8920-217B1B1E5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42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Agenti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9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Soluzione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proposta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BCCD5E-5603-7141-9ED9-29E3F6725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1228"/>
            <a:ext cx="5257800" cy="1298066"/>
          </a:xfrm>
        </p:spPr>
        <p:txBody>
          <a:bodyPr anchor="t"/>
          <a:lstStyle/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 Tipi di agenti</a:t>
            </a:r>
          </a:p>
          <a:p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8C4832-B4F5-5E41-9810-7D8EE2D50F68}"/>
              </a:ext>
            </a:extLst>
          </p:cNvPr>
          <p:cNvSpPr txBox="1">
            <a:spLocks/>
          </p:cNvSpPr>
          <p:nvPr/>
        </p:nvSpPr>
        <p:spPr>
          <a:xfrm>
            <a:off x="6591300" y="1657213"/>
            <a:ext cx="5257800" cy="126609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 </a:t>
            </a:r>
            <a:r>
              <a:rPr lang="it-IT">
                <a:solidFill>
                  <a:schemeClr val="tx1">
                    <a:lumMod val="65000"/>
                    <a:lumOff val="35000"/>
                  </a:schemeClr>
                </a:solidFill>
              </a:rPr>
              <a:t>degli utenti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01E20E-5AB1-7946-A89D-6A997CF1FA1F}"/>
              </a:ext>
            </a:extLst>
          </p:cNvPr>
          <p:cNvSpPr/>
          <p:nvPr/>
        </p:nvSpPr>
        <p:spPr>
          <a:xfrm>
            <a:off x="838200" y="2961738"/>
            <a:ext cx="5257800" cy="280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Opinion Leader: 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fonte dell’informazione principale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Bot: 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diffusori di notizie (automatici e non)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Utente: 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utente comune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2DBF00-F020-664D-BC15-6529EE480598}"/>
              </a:ext>
            </a:extLst>
          </p:cNvPr>
          <p:cNvSpPr/>
          <p:nvPr/>
        </p:nvSpPr>
        <p:spPr>
          <a:xfrm>
            <a:off x="6591300" y="2961738"/>
            <a:ext cx="5600700" cy="280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esposto: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non a contatto con la notizia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Esposto: 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contatto con la notizia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Infetto: 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contatto con la notizia e condivisa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62148A2-6861-0C4F-B6FB-8E69FB8D6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40734"/>
      </p:ext>
    </p:extLst>
  </p:cSld>
  <p:clrMapOvr>
    <a:masterClrMapping/>
  </p:clrMapOvr>
</p:sld>
</file>

<file path=ppt/theme/theme1.xml><?xml version="1.0" encoding="utf-8"?>
<a:theme xmlns:a="http://schemas.openxmlformats.org/drawingml/2006/main" name="Innovazion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novazione" id="{66262149-B314-D042-B764-06663DCE97B7}" vid="{F8575D4E-2183-4E40-8A73-25CFC36C9F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Innovazione</Template>
  <TotalTime>9300</TotalTime>
  <Words>742</Words>
  <Application>Microsoft Office PowerPoint</Application>
  <PresentationFormat>Widescreen</PresentationFormat>
  <Paragraphs>218</Paragraphs>
  <Slides>30</Slides>
  <Notes>14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Sitka Small</vt:lpstr>
      <vt:lpstr>Innovazione</vt:lpstr>
      <vt:lpstr>STN</vt:lpstr>
      <vt:lpstr>Agenda</vt:lpstr>
      <vt:lpstr>Domande di ricerca</vt:lpstr>
      <vt:lpstr>Soluzione proposta</vt:lpstr>
      <vt:lpstr>Fasi dello studio</vt:lpstr>
      <vt:lpstr>Strumenti e librerie</vt:lpstr>
      <vt:lpstr>Download dei dati, creazione del grafo</vt:lpstr>
      <vt:lpstr>Posizionamento dei Bot</vt:lpstr>
      <vt:lpstr>Agenti</vt:lpstr>
      <vt:lpstr>Modello</vt:lpstr>
      <vt:lpstr>Web app</vt:lpstr>
      <vt:lpstr>Assunzioni e grafi</vt:lpstr>
      <vt:lpstr>Simulazioni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Simulazioni</vt:lpstr>
      <vt:lpstr>Presentazione standard di PowerPoint</vt:lpstr>
      <vt:lpstr>Presentazione standard di PowerPoint</vt:lpstr>
      <vt:lpstr>Presentazione standard di PowerPoint</vt:lpstr>
      <vt:lpstr>Simulazioni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Media simulazioni</vt:lpstr>
      <vt:lpstr>Considerazioni finali</vt:lpstr>
      <vt:lpstr>Sviluppi futuri</vt:lpstr>
      <vt:lpstr>Grazie!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STN</dc:title>
  <dc:subject>Sistemi Complessi Modelli e Simulazione</dc:subject>
  <dc:creator>Andrea Guzzo</dc:creator>
  <cp:keywords/>
  <dc:description/>
  <cp:lastModifiedBy>Lidia Alecci</cp:lastModifiedBy>
  <cp:revision>187</cp:revision>
  <dcterms:created xsi:type="dcterms:W3CDTF">2017-07-03T09:49:35Z</dcterms:created>
  <dcterms:modified xsi:type="dcterms:W3CDTF">2020-10-19T07:20:31Z</dcterms:modified>
  <cp:category/>
</cp:coreProperties>
</file>